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0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9177816-CCC7-4BAC-AF73-4096D52E737F}" type="datetimeFigureOut">
              <a:rPr lang="en-US" smtClean="0"/>
              <a:pPr/>
              <a:t>2/2/2010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3BF1854-D105-4B49-B4D5-4BBE90BD11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177816-CCC7-4BAC-AF73-4096D52E737F}" type="datetimeFigureOut">
              <a:rPr lang="en-US" smtClean="0"/>
              <a:pPr/>
              <a:t>2/2/2010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BF1854-D105-4B49-B4D5-4BBE90BD11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177816-CCC7-4BAC-AF73-4096D52E737F}" type="datetimeFigureOut">
              <a:rPr lang="en-US" smtClean="0"/>
              <a:pPr/>
              <a:t>2/2/2010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BF1854-D105-4B49-B4D5-4BBE90BD11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177816-CCC7-4BAC-AF73-4096D52E737F}" type="datetimeFigureOut">
              <a:rPr lang="en-US" smtClean="0"/>
              <a:pPr/>
              <a:t>2/2/2010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BF1854-D105-4B49-B4D5-4BBE90BD115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177816-CCC7-4BAC-AF73-4096D52E737F}" type="datetimeFigureOut">
              <a:rPr lang="en-US" smtClean="0"/>
              <a:pPr/>
              <a:t>2/2/2010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BF1854-D105-4B49-B4D5-4BBE90BD115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177816-CCC7-4BAC-AF73-4096D52E737F}" type="datetimeFigureOut">
              <a:rPr lang="en-US" smtClean="0"/>
              <a:pPr/>
              <a:t>2/2/2010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BF1854-D105-4B49-B4D5-4BBE90BD115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177816-CCC7-4BAC-AF73-4096D52E737F}" type="datetimeFigureOut">
              <a:rPr lang="en-US" smtClean="0"/>
              <a:pPr/>
              <a:t>2/2/2010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BF1854-D105-4B49-B4D5-4BBE90BD11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177816-CCC7-4BAC-AF73-4096D52E737F}" type="datetimeFigureOut">
              <a:rPr lang="en-US" smtClean="0"/>
              <a:pPr/>
              <a:t>2/2/2010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BF1854-D105-4B49-B4D5-4BBE90BD115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177816-CCC7-4BAC-AF73-4096D52E737F}" type="datetimeFigureOut">
              <a:rPr lang="en-US" smtClean="0"/>
              <a:pPr/>
              <a:t>2/2/2010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BF1854-D105-4B49-B4D5-4BBE90BD11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9177816-CCC7-4BAC-AF73-4096D52E737F}" type="datetimeFigureOut">
              <a:rPr lang="en-US" smtClean="0"/>
              <a:pPr/>
              <a:t>2/2/2010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BF1854-D105-4B49-B4D5-4BBE90BD11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9177816-CCC7-4BAC-AF73-4096D52E737F}" type="datetimeFigureOut">
              <a:rPr lang="en-US" smtClean="0"/>
              <a:pPr/>
              <a:t>2/2/2010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3BF1854-D105-4B49-B4D5-4BBE90BD115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9177816-CCC7-4BAC-AF73-4096D52E737F}" type="datetimeFigureOut">
              <a:rPr lang="en-US" smtClean="0"/>
              <a:pPr/>
              <a:t>2/2/2010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3BF1854-D105-4B49-B4D5-4BBE90BD115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Spinal Nerves and Autonomic Nervous System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Day 7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4724400" cy="5376672"/>
          </a:xfrm>
        </p:spPr>
        <p:txBody>
          <a:bodyPr/>
          <a:lstStyle/>
          <a:p>
            <a:r>
              <a:rPr lang="en-US" dirty="0" smtClean="0"/>
              <a:t>Anterior branches of thoracic nerves enter spaces between ribs and become </a:t>
            </a:r>
            <a:r>
              <a:rPr lang="en-US" dirty="0" err="1" smtClean="0"/>
              <a:t>intercostal</a:t>
            </a:r>
            <a:r>
              <a:rPr lang="en-US" dirty="0" smtClean="0"/>
              <a:t> nerves.</a:t>
            </a:r>
          </a:p>
          <a:p>
            <a:r>
              <a:rPr lang="en-US" dirty="0" smtClean="0"/>
              <a:t>Supply motor impulses into </a:t>
            </a:r>
            <a:r>
              <a:rPr lang="en-US" dirty="0" err="1" smtClean="0"/>
              <a:t>intercostal</a:t>
            </a:r>
            <a:r>
              <a:rPr lang="en-US" dirty="0" smtClean="0"/>
              <a:t> muscles and upper ab. wall</a:t>
            </a:r>
          </a:p>
          <a:p>
            <a:r>
              <a:rPr lang="en-US" dirty="0" smtClean="0"/>
              <a:t>Receive impulses (sensory) from skin of thorax and abdomen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Spinal Nerves Cont.</a:t>
            </a:r>
            <a:endParaRPr lang="en-US" dirty="0"/>
          </a:p>
        </p:txBody>
      </p:sp>
      <p:pic>
        <p:nvPicPr>
          <p:cNvPr id="6146" name="Picture 2" descr="http://faculty.etsu.edu/forsman/ftl_3_presentation/peripheral%20nerv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1295400"/>
            <a:ext cx="3733800" cy="4191000"/>
          </a:xfrm>
          <a:prstGeom prst="rect">
            <a:avLst/>
          </a:prstGeom>
          <a:noFill/>
        </p:spPr>
      </p:pic>
      <p:sp>
        <p:nvSpPr>
          <p:cNvPr id="5" name="Oval 4"/>
          <p:cNvSpPr/>
          <p:nvPr/>
        </p:nvSpPr>
        <p:spPr>
          <a:xfrm>
            <a:off x="5410200" y="2590800"/>
            <a:ext cx="9144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481328"/>
            <a:ext cx="4724400" cy="5376672"/>
          </a:xfrm>
        </p:spPr>
        <p:txBody>
          <a:bodyPr/>
          <a:lstStyle/>
          <a:p>
            <a:r>
              <a:rPr lang="en-US" dirty="0" smtClean="0"/>
              <a:t>Functions independently and continuously without conscious effort.</a:t>
            </a:r>
          </a:p>
          <a:p>
            <a:r>
              <a:rPr lang="en-US" dirty="0" smtClean="0"/>
              <a:t>Controls visceral activities that aide in maintaining homeostasis.</a:t>
            </a:r>
          </a:p>
          <a:p>
            <a:r>
              <a:rPr lang="en-US" dirty="0" smtClean="0"/>
              <a:t>Responds to emotional stress</a:t>
            </a:r>
          </a:p>
          <a:p>
            <a:r>
              <a:rPr lang="en-US" dirty="0" smtClean="0"/>
              <a:t>Prepares body for strenuous physical activity.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Autonomic </a:t>
            </a:r>
            <a:r>
              <a:rPr lang="en-US" smtClean="0"/>
              <a:t>Nervous System</a:t>
            </a:r>
            <a:endParaRPr lang="en-US"/>
          </a:p>
        </p:txBody>
      </p:sp>
      <p:pic>
        <p:nvPicPr>
          <p:cNvPr id="5122" name="Picture 2" descr="http://users.rcn.com/jkimball.ma.ultranet/BiologyPages/A/autonomic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33875" y="2362200"/>
            <a:ext cx="4810125" cy="39338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Sensory impulses enter brain or spinal cord</a:t>
            </a:r>
          </a:p>
          <a:p>
            <a:r>
              <a:rPr lang="en-US" dirty="0" smtClean="0"/>
              <a:t>Motor impulses travel out and into the PNS through cranial and spinal nerves</a:t>
            </a:r>
          </a:p>
          <a:p>
            <a:r>
              <a:rPr lang="en-US" dirty="0" smtClean="0"/>
              <a:t>2 Divisions</a:t>
            </a:r>
          </a:p>
          <a:p>
            <a:pPr lvl="1"/>
            <a:r>
              <a:rPr lang="en-US" dirty="0" smtClean="0"/>
              <a:t>Sympathetic</a:t>
            </a:r>
          </a:p>
          <a:p>
            <a:pPr lvl="2"/>
            <a:r>
              <a:rPr lang="en-US" dirty="0" smtClean="0"/>
              <a:t>Prepares body for energy expending, stressful or emergency situations</a:t>
            </a:r>
            <a:endParaRPr lang="en-US" dirty="0" smtClean="0"/>
          </a:p>
          <a:p>
            <a:pPr lvl="1"/>
            <a:r>
              <a:rPr lang="en-US" dirty="0" smtClean="0"/>
              <a:t>Parasympathetic</a:t>
            </a:r>
          </a:p>
          <a:p>
            <a:pPr lvl="2"/>
            <a:r>
              <a:rPr lang="en-US" dirty="0" smtClean="0"/>
              <a:t>Most active under ordinary, restful conditions</a:t>
            </a:r>
            <a:endParaRPr lang="en-US" dirty="0" smtClean="0"/>
          </a:p>
          <a:p>
            <a:pPr lvl="2"/>
            <a:r>
              <a:rPr lang="en-US" dirty="0" smtClean="0"/>
              <a:t>Restores body back to resting state following stressful experiences.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Characteristics of ANS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.medicalook.com/systems_images/Autonomic_Nervous_Syste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0"/>
            <a:ext cx="7391400" cy="681487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Motor Fibers</a:t>
            </a:r>
          </a:p>
          <a:p>
            <a:r>
              <a:rPr lang="en-US" dirty="0" smtClean="0"/>
              <a:t>Sympathetic Division</a:t>
            </a:r>
          </a:p>
          <a:p>
            <a:pPr lvl="1"/>
            <a:r>
              <a:rPr lang="en-US" dirty="0" err="1" smtClean="0"/>
              <a:t>Preganglionic</a:t>
            </a:r>
            <a:r>
              <a:rPr lang="en-US" dirty="0" smtClean="0"/>
              <a:t> fibers originate from neurons in the gray matter of spinal cord</a:t>
            </a:r>
          </a:p>
          <a:p>
            <a:r>
              <a:rPr lang="en-US" dirty="0" smtClean="0"/>
              <a:t>Parasympathetic Division</a:t>
            </a:r>
          </a:p>
          <a:p>
            <a:pPr lvl="1"/>
            <a:r>
              <a:rPr lang="en-US" dirty="0" err="1" smtClean="0"/>
              <a:t>Preganglionic</a:t>
            </a:r>
            <a:r>
              <a:rPr lang="en-US" dirty="0" smtClean="0"/>
              <a:t> fibers arise from brain stem and sacral region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Autonomic Nerve Fibers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Preganglionic</a:t>
            </a:r>
            <a:r>
              <a:rPr lang="en-US" dirty="0" smtClean="0"/>
              <a:t> fibers secrete acetylcholine called cholinergic fibers</a:t>
            </a:r>
          </a:p>
          <a:p>
            <a:r>
              <a:rPr lang="en-US" dirty="0" smtClean="0"/>
              <a:t>Most </a:t>
            </a:r>
            <a:r>
              <a:rPr lang="en-US" dirty="0" err="1" smtClean="0"/>
              <a:t>parasynpathetic</a:t>
            </a:r>
            <a:r>
              <a:rPr lang="en-US" dirty="0" smtClean="0"/>
              <a:t> fibers secrete acetylcholine but sympathetic secretes </a:t>
            </a:r>
            <a:r>
              <a:rPr lang="en-US" dirty="0" err="1" smtClean="0"/>
              <a:t>norepinephrine</a:t>
            </a:r>
            <a:r>
              <a:rPr lang="en-US" dirty="0" smtClean="0"/>
              <a:t> and are called adrenergic fibers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Autonomic Neurotransmitters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are spinal nerves grouped?</a:t>
            </a:r>
          </a:p>
          <a:p>
            <a:r>
              <a:rPr lang="en-US" dirty="0" smtClean="0"/>
              <a:t>Name and locate the major nerve plexuses.</a:t>
            </a:r>
          </a:p>
          <a:p>
            <a:r>
              <a:rPr lang="en-US" dirty="0" smtClean="0"/>
              <a:t>What parts of the nervous system are included in the autonomic nervous system?</a:t>
            </a:r>
          </a:p>
          <a:p>
            <a:r>
              <a:rPr lang="en-US" dirty="0" smtClean="0"/>
              <a:t>How are the divisions of the autonomic nervous system distinguished?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universe-review.ca/I10-13-spin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0"/>
            <a:ext cx="7772400" cy="682824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3962400" cy="5376672"/>
          </a:xfrm>
        </p:spPr>
        <p:txBody>
          <a:bodyPr/>
          <a:lstStyle/>
          <a:p>
            <a:r>
              <a:rPr lang="en-US" dirty="0" smtClean="0"/>
              <a:t>31 Pairs</a:t>
            </a:r>
          </a:p>
          <a:p>
            <a:r>
              <a:rPr lang="en-US" dirty="0" smtClean="0"/>
              <a:t>Mixed nerves that provide 2-way communication between spinal cord and limbs, neck, and trunk</a:t>
            </a:r>
          </a:p>
          <a:p>
            <a:r>
              <a:rPr lang="en-US" dirty="0" smtClean="0"/>
              <a:t>Named individually, grouped according to level which they arise.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Spinal Nerves</a:t>
            </a:r>
            <a:endParaRPr lang="en-US" dirty="0"/>
          </a:p>
        </p:txBody>
      </p:sp>
      <p:pic>
        <p:nvPicPr>
          <p:cNvPr id="13314" name="Picture 2" descr="http://www.unm.edu/~jimmy/spinal_nerv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0"/>
            <a:ext cx="4572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3505200" cy="5376672"/>
          </a:xfrm>
        </p:spPr>
        <p:txBody>
          <a:bodyPr/>
          <a:lstStyle/>
          <a:p>
            <a:r>
              <a:rPr lang="en-US" dirty="0" smtClean="0"/>
              <a:t>Cervical Nerves</a:t>
            </a:r>
          </a:p>
          <a:p>
            <a:pPr lvl="1"/>
            <a:r>
              <a:rPr lang="en-US" dirty="0" smtClean="0"/>
              <a:t>8 pairs (C1-C8)</a:t>
            </a:r>
          </a:p>
          <a:p>
            <a:r>
              <a:rPr lang="en-US" dirty="0" smtClean="0"/>
              <a:t>Thoracic Nerves</a:t>
            </a:r>
          </a:p>
          <a:p>
            <a:pPr lvl="1"/>
            <a:r>
              <a:rPr lang="en-US" dirty="0" smtClean="0"/>
              <a:t>12 pairs (T1-T12)</a:t>
            </a:r>
          </a:p>
          <a:p>
            <a:r>
              <a:rPr lang="en-US" dirty="0" smtClean="0"/>
              <a:t>Lumbar Nerves</a:t>
            </a:r>
          </a:p>
          <a:p>
            <a:pPr lvl="1"/>
            <a:r>
              <a:rPr lang="en-US" dirty="0" smtClean="0"/>
              <a:t>5 pairs (L1-L5)</a:t>
            </a:r>
          </a:p>
          <a:p>
            <a:r>
              <a:rPr lang="en-US" dirty="0" smtClean="0"/>
              <a:t>Sacral Nerves</a:t>
            </a:r>
          </a:p>
          <a:p>
            <a:pPr lvl="1"/>
            <a:r>
              <a:rPr lang="en-US" dirty="0" smtClean="0"/>
              <a:t>5 pairs (S1-S5)</a:t>
            </a:r>
          </a:p>
          <a:p>
            <a:r>
              <a:rPr lang="en-US" dirty="0" err="1" smtClean="0"/>
              <a:t>Coccygeal</a:t>
            </a:r>
            <a:r>
              <a:rPr lang="en-US" dirty="0" smtClean="0"/>
              <a:t> Nerves</a:t>
            </a:r>
          </a:p>
          <a:p>
            <a:pPr lvl="1"/>
            <a:r>
              <a:rPr lang="en-US" dirty="0" smtClean="0"/>
              <a:t>1 pair (Co)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Spinal Nerves</a:t>
            </a:r>
            <a:endParaRPr lang="en-US" dirty="0"/>
          </a:p>
        </p:txBody>
      </p:sp>
      <p:pic>
        <p:nvPicPr>
          <p:cNvPr id="12290" name="Picture 2" descr="http://www.maturespine.com/images/spinal_nerv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213055"/>
            <a:ext cx="2971800" cy="664494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5029200" cy="5376672"/>
          </a:xfrm>
        </p:spPr>
        <p:txBody>
          <a:bodyPr/>
          <a:lstStyle/>
          <a:p>
            <a:r>
              <a:rPr lang="en-US" dirty="0" smtClean="0"/>
              <a:t>Spinal Cord ends between 1</a:t>
            </a:r>
            <a:r>
              <a:rPr lang="en-US" baseline="30000" dirty="0" smtClean="0"/>
              <a:t>st</a:t>
            </a:r>
            <a:r>
              <a:rPr lang="en-US" dirty="0" smtClean="0"/>
              <a:t> and 2</a:t>
            </a:r>
            <a:r>
              <a:rPr lang="en-US" baseline="30000" dirty="0" smtClean="0"/>
              <a:t>nd</a:t>
            </a:r>
            <a:r>
              <a:rPr lang="en-US" dirty="0" smtClean="0"/>
              <a:t> lumbar vertebra</a:t>
            </a:r>
          </a:p>
          <a:p>
            <a:r>
              <a:rPr lang="en-US" dirty="0" smtClean="0"/>
              <a:t>Nerves below that descend beyond cord forming structure ‘</a:t>
            </a:r>
            <a:r>
              <a:rPr lang="en-US" dirty="0" err="1" smtClean="0"/>
              <a:t>cauda</a:t>
            </a:r>
            <a:r>
              <a:rPr lang="en-US" dirty="0" smtClean="0"/>
              <a:t> </a:t>
            </a:r>
            <a:r>
              <a:rPr lang="en-US" dirty="0" err="1" smtClean="0"/>
              <a:t>equina</a:t>
            </a:r>
            <a:r>
              <a:rPr lang="en-US" dirty="0" smtClean="0"/>
              <a:t>’ (horse’s tail)</a:t>
            </a:r>
          </a:p>
          <a:p>
            <a:r>
              <a:rPr lang="en-US" dirty="0" smtClean="0"/>
              <a:t>Each nerve emerges from cord by 2 roots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Spinal Nerves</a:t>
            </a:r>
            <a:endParaRPr lang="en-US" dirty="0"/>
          </a:p>
        </p:txBody>
      </p:sp>
      <p:pic>
        <p:nvPicPr>
          <p:cNvPr id="11268" name="Picture 4" descr="http://medicalimages.allrefer.com/large/cauda-equin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3500" y="3657600"/>
            <a:ext cx="4000500" cy="3200400"/>
          </a:xfrm>
          <a:prstGeom prst="rect">
            <a:avLst/>
          </a:prstGeom>
          <a:noFill/>
        </p:spPr>
      </p:pic>
      <p:pic>
        <p:nvPicPr>
          <p:cNvPr id="11270" name="Picture 6" descr="http://www.thehorse.com/images/content/cauda_equin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3600" y="6531"/>
            <a:ext cx="2457450" cy="365106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://img.tfd.com/dorland/thumbs/radix_anterior-nervi-spinali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7800" y="0"/>
            <a:ext cx="3886200" cy="2782520"/>
          </a:xfrm>
          <a:prstGeom prst="rect">
            <a:avLst/>
          </a:prstGeom>
          <a:noFill/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81200"/>
            <a:ext cx="6172200" cy="5376672"/>
          </a:xfrm>
        </p:spPr>
        <p:txBody>
          <a:bodyPr/>
          <a:lstStyle/>
          <a:p>
            <a:r>
              <a:rPr lang="en-US" dirty="0" smtClean="0"/>
              <a:t>Dorsal Root</a:t>
            </a:r>
          </a:p>
          <a:p>
            <a:pPr lvl="1"/>
            <a:r>
              <a:rPr lang="en-US" dirty="0" smtClean="0"/>
              <a:t>Posterior, sensory, enlargement called dorsal root ganglion identifies it, takes in sensory impulses and transmits on to spinal cord</a:t>
            </a:r>
          </a:p>
          <a:p>
            <a:r>
              <a:rPr lang="en-US" dirty="0" smtClean="0"/>
              <a:t>Ventral Root</a:t>
            </a:r>
          </a:p>
          <a:p>
            <a:pPr lvl="1"/>
            <a:r>
              <a:rPr lang="en-US" dirty="0" smtClean="0"/>
              <a:t>Anterior, Motor, Takes in motor impulses and moves to spinal cord</a:t>
            </a:r>
          </a:p>
          <a:p>
            <a:r>
              <a:rPr lang="en-US" dirty="0" smtClean="0"/>
              <a:t>Dorsal and Ventral unite to form spinal nerve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Roots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ttp://instruct.westvalley.edu/granieri/cervical%20plexu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62400" y="1349604"/>
            <a:ext cx="5181600" cy="4574946"/>
          </a:xfrm>
          <a:prstGeom prst="rect">
            <a:avLst/>
          </a:prstGeom>
          <a:noFill/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-76200" y="1219200"/>
            <a:ext cx="4343400" cy="5638800"/>
          </a:xfrm>
        </p:spPr>
        <p:txBody>
          <a:bodyPr>
            <a:normAutofit/>
          </a:bodyPr>
          <a:lstStyle/>
          <a:p>
            <a:r>
              <a:rPr lang="en-US" dirty="0" smtClean="0"/>
              <a:t>Complex networks of nerves</a:t>
            </a:r>
          </a:p>
          <a:p>
            <a:endParaRPr lang="en-US" dirty="0" smtClean="0"/>
          </a:p>
          <a:p>
            <a:r>
              <a:rPr lang="en-US" dirty="0" smtClean="0"/>
              <a:t>Cervical Plexuses</a:t>
            </a:r>
          </a:p>
          <a:p>
            <a:pPr lvl="1"/>
            <a:r>
              <a:rPr lang="en-US" dirty="0" smtClean="0"/>
              <a:t>Lie deep in neck</a:t>
            </a:r>
          </a:p>
          <a:p>
            <a:pPr lvl="1"/>
            <a:r>
              <a:rPr lang="en-US" dirty="0" smtClean="0"/>
              <a:t>Branches (C1-C4)</a:t>
            </a:r>
          </a:p>
          <a:p>
            <a:pPr lvl="1"/>
            <a:r>
              <a:rPr lang="en-US" dirty="0" smtClean="0"/>
              <a:t>C1-C4 supply muscles and skin of neck</a:t>
            </a:r>
          </a:p>
          <a:p>
            <a:pPr lvl="1"/>
            <a:r>
              <a:rPr lang="en-US" dirty="0" smtClean="0"/>
              <a:t>C3-C5 pass to R and L </a:t>
            </a:r>
            <a:r>
              <a:rPr lang="en-US" dirty="0" err="1" smtClean="0"/>
              <a:t>phrenic</a:t>
            </a:r>
            <a:r>
              <a:rPr lang="en-US" dirty="0" smtClean="0"/>
              <a:t> nerves which conduct motor impulses to diaphragm.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Plexuses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3886200" y="3048000"/>
            <a:ext cx="838200" cy="762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219200"/>
            <a:ext cx="8686800" cy="2481072"/>
          </a:xfrm>
        </p:spPr>
        <p:txBody>
          <a:bodyPr/>
          <a:lstStyle/>
          <a:p>
            <a:r>
              <a:rPr lang="en-US" dirty="0" smtClean="0"/>
              <a:t>Brachial Plexuses</a:t>
            </a:r>
          </a:p>
          <a:p>
            <a:pPr lvl="1"/>
            <a:r>
              <a:rPr lang="en-US" dirty="0" smtClean="0"/>
              <a:t>C5-C8 and T1</a:t>
            </a:r>
          </a:p>
          <a:p>
            <a:pPr lvl="1"/>
            <a:r>
              <a:rPr lang="en-US" dirty="0" smtClean="0"/>
              <a:t>Supply muscles and skin of arm, forearm, and hand</a:t>
            </a:r>
          </a:p>
          <a:p>
            <a:pPr lvl="1"/>
            <a:r>
              <a:rPr lang="en-US" dirty="0" smtClean="0"/>
              <a:t>Includes:</a:t>
            </a:r>
          </a:p>
          <a:p>
            <a:pPr lvl="2"/>
            <a:r>
              <a:rPr lang="en-US" dirty="0" err="1" smtClean="0"/>
              <a:t>Musculocutaneous</a:t>
            </a:r>
            <a:r>
              <a:rPr lang="en-US" dirty="0" smtClean="0"/>
              <a:t>, </a:t>
            </a:r>
            <a:r>
              <a:rPr lang="en-US" dirty="0" err="1" smtClean="0"/>
              <a:t>ulnar</a:t>
            </a:r>
            <a:r>
              <a:rPr lang="en-US" dirty="0" smtClean="0"/>
              <a:t>, median, </a:t>
            </a:r>
            <a:r>
              <a:rPr lang="en-US" dirty="0" err="1" smtClean="0"/>
              <a:t>radial,and</a:t>
            </a:r>
            <a:r>
              <a:rPr lang="en-US" dirty="0" smtClean="0"/>
              <a:t> </a:t>
            </a:r>
            <a:r>
              <a:rPr lang="en-US" dirty="0" err="1" smtClean="0"/>
              <a:t>axilary</a:t>
            </a:r>
            <a:r>
              <a:rPr lang="en-US" dirty="0" smtClean="0"/>
              <a:t> nerves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Plexuses</a:t>
            </a:r>
            <a:endParaRPr lang="en-US" dirty="0"/>
          </a:p>
        </p:txBody>
      </p:sp>
      <p:pic>
        <p:nvPicPr>
          <p:cNvPr id="8194" name="Picture 2" descr="http://www.med.unc.edu/medill/images/brachialplexu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3182408"/>
            <a:ext cx="5257800" cy="3675592"/>
          </a:xfrm>
          <a:prstGeom prst="rect">
            <a:avLst/>
          </a:prstGeom>
          <a:noFill/>
        </p:spPr>
      </p:pic>
      <p:sp>
        <p:nvSpPr>
          <p:cNvPr id="5" name="Oval 4"/>
          <p:cNvSpPr/>
          <p:nvPr/>
        </p:nvSpPr>
        <p:spPr>
          <a:xfrm>
            <a:off x="5638800" y="5410200"/>
            <a:ext cx="381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3505200"/>
          </a:xfrm>
        </p:spPr>
        <p:txBody>
          <a:bodyPr>
            <a:normAutofit/>
          </a:bodyPr>
          <a:lstStyle/>
          <a:p>
            <a:r>
              <a:rPr lang="en-US" dirty="0" smtClean="0"/>
              <a:t>T12, L1-L5, S1-S5, and Co</a:t>
            </a:r>
          </a:p>
          <a:p>
            <a:r>
              <a:rPr lang="en-US" dirty="0" smtClean="0"/>
              <a:t>Lumbar region into pelvic region</a:t>
            </a:r>
          </a:p>
          <a:p>
            <a:r>
              <a:rPr lang="en-US" dirty="0" smtClean="0"/>
              <a:t>Give rise to # of motor and sensory fibers associated with muscles and skin of lower Ab. Wall, external genitalia, buttocks, thighs, legs, and feet.</a:t>
            </a:r>
          </a:p>
          <a:p>
            <a:r>
              <a:rPr lang="en-US" dirty="0" smtClean="0"/>
              <a:t>Major Branches:</a:t>
            </a:r>
          </a:p>
          <a:p>
            <a:pPr lvl="1"/>
            <a:r>
              <a:rPr lang="en-US" dirty="0" err="1" smtClean="0"/>
              <a:t>Obturator</a:t>
            </a:r>
            <a:r>
              <a:rPr lang="en-US" dirty="0" smtClean="0"/>
              <a:t>, femoral, and</a:t>
            </a:r>
          </a:p>
          <a:p>
            <a:pPr lvl="1">
              <a:buNone/>
            </a:pPr>
            <a:r>
              <a:rPr lang="en-US" dirty="0" smtClean="0"/>
              <a:t>   sciatic nerves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Lumbrosacral</a:t>
            </a:r>
            <a:r>
              <a:rPr lang="en-US" dirty="0" smtClean="0"/>
              <a:t> Plexuses</a:t>
            </a:r>
            <a:endParaRPr lang="en-US" dirty="0"/>
          </a:p>
        </p:txBody>
      </p:sp>
      <p:pic>
        <p:nvPicPr>
          <p:cNvPr id="7170" name="Picture 2" descr="http://anatomytopics.files.wordpress.com/2009/01/pelvic-nerves-sacral-plexu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1950" y="3352800"/>
            <a:ext cx="4972050" cy="35242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41</TotalTime>
  <Words>501</Words>
  <Application>Microsoft Office PowerPoint</Application>
  <PresentationFormat>On-screen Show (4:3)</PresentationFormat>
  <Paragraphs>80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Concourse</vt:lpstr>
      <vt:lpstr>Spinal Nerves and Autonomic Nervous System</vt:lpstr>
      <vt:lpstr>Slide 2</vt:lpstr>
      <vt:lpstr>Spinal Nerves</vt:lpstr>
      <vt:lpstr>Spinal Nerves</vt:lpstr>
      <vt:lpstr>Spinal Nerves</vt:lpstr>
      <vt:lpstr>Roots</vt:lpstr>
      <vt:lpstr>Plexuses</vt:lpstr>
      <vt:lpstr>Plexuses</vt:lpstr>
      <vt:lpstr>Lumbrosacral Plexuses</vt:lpstr>
      <vt:lpstr>Spinal Nerves Cont.</vt:lpstr>
      <vt:lpstr>Autonomic Nervous System</vt:lpstr>
      <vt:lpstr>General Characteristics of ANS</vt:lpstr>
      <vt:lpstr>Slide 13</vt:lpstr>
      <vt:lpstr>Autonomic Nerve Fibers</vt:lpstr>
      <vt:lpstr>Autonomic Neurotransmitters</vt:lpstr>
      <vt:lpstr>Review</vt:lpstr>
    </vt:vector>
  </TitlesOfParts>
  <Company>Western Dubuque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Spinal Nerves and Autonomic Nervous System</dc:title>
  <dc:creator>Western Dubuque</dc:creator>
  <cp:lastModifiedBy>Western Dubuque</cp:lastModifiedBy>
  <cp:revision>8</cp:revision>
  <dcterms:created xsi:type="dcterms:W3CDTF">2010-02-02T15:15:14Z</dcterms:created>
  <dcterms:modified xsi:type="dcterms:W3CDTF">2010-02-02T16:59:13Z</dcterms:modified>
</cp:coreProperties>
</file>